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6"/>
    <p:sldId id="257" r:id="rId47"/>
    <p:sldId id="258" r:id="rId48"/>
    <p:sldId id="259" r:id="rId49"/>
    <p:sldId id="260" r:id="rId50"/>
    <p:sldId id="261" r:id="rId51"/>
    <p:sldId id="262" r:id="rId52"/>
    <p:sldId id="263" r:id="rId53"/>
    <p:sldId id="264" r:id="rId54"/>
    <p:sldId id="265" r:id="rId5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Aileron" charset="1" panose="00000500000000000000"/>
      <p:regular r:id="rId16"/>
    </p:embeddedFont>
    <p:embeddedFont>
      <p:font typeface="Aileron Bold" charset="1" panose="00000800000000000000"/>
      <p:regular r:id="rId17"/>
    </p:embeddedFont>
    <p:embeddedFont>
      <p:font typeface="Aileron Italics" charset="1" panose="00000500000000000000"/>
      <p:regular r:id="rId18"/>
    </p:embeddedFont>
    <p:embeddedFont>
      <p:font typeface="Aileron Bold Italics" charset="1" panose="00000800000000000000"/>
      <p:regular r:id="rId19"/>
    </p:embeddedFont>
    <p:embeddedFont>
      <p:font typeface="Aileron Thin" charset="1" panose="00000300000000000000"/>
      <p:regular r:id="rId20"/>
    </p:embeddedFont>
    <p:embeddedFont>
      <p:font typeface="Aileron Thin Italics" charset="1" panose="00000300000000000000"/>
      <p:regular r:id="rId21"/>
    </p:embeddedFont>
    <p:embeddedFont>
      <p:font typeface="Aileron Light" charset="1" panose="00000400000000000000"/>
      <p:regular r:id="rId22"/>
    </p:embeddedFont>
    <p:embeddedFont>
      <p:font typeface="Aileron Light Italics" charset="1" panose="00000400000000000000"/>
      <p:regular r:id="rId23"/>
    </p:embeddedFont>
    <p:embeddedFont>
      <p:font typeface="Aileron Ultra-Bold" charset="1" panose="00000A00000000000000"/>
      <p:regular r:id="rId24"/>
    </p:embeddedFont>
    <p:embeddedFont>
      <p:font typeface="Aileron Ultra-Bold Italics" charset="1" panose="00000A00000000000000"/>
      <p:regular r:id="rId25"/>
    </p:embeddedFont>
    <p:embeddedFont>
      <p:font typeface="Aileron Heavy" charset="1" panose="00000A00000000000000"/>
      <p:regular r:id="rId26"/>
    </p:embeddedFont>
    <p:embeddedFont>
      <p:font typeface="Aileron Heavy Italics" charset="1" panose="00000A00000000000000"/>
      <p:regular r:id="rId27"/>
    </p:embeddedFont>
    <p:embeddedFont>
      <p:font typeface="Montserrat" charset="1" panose="00000500000000000000"/>
      <p:regular r:id="rId28"/>
    </p:embeddedFont>
    <p:embeddedFont>
      <p:font typeface="Montserrat Bold" charset="1" panose="00000800000000000000"/>
      <p:regular r:id="rId29"/>
    </p:embeddedFont>
    <p:embeddedFont>
      <p:font typeface="Montserrat Italics" charset="1" panose="00000500000000000000"/>
      <p:regular r:id="rId30"/>
    </p:embeddedFont>
    <p:embeddedFont>
      <p:font typeface="Montserrat Bold Italics" charset="1" panose="00000800000000000000"/>
      <p:regular r:id="rId31"/>
    </p:embeddedFont>
    <p:embeddedFont>
      <p:font typeface="Montserrat Thin" charset="1" panose="00000300000000000000"/>
      <p:regular r:id="rId32"/>
    </p:embeddedFont>
    <p:embeddedFont>
      <p:font typeface="Montserrat Thin Italics" charset="1" panose="00000300000000000000"/>
      <p:regular r:id="rId33"/>
    </p:embeddedFont>
    <p:embeddedFont>
      <p:font typeface="Montserrat Extra-Light" charset="1" panose="00000300000000000000"/>
      <p:regular r:id="rId34"/>
    </p:embeddedFont>
    <p:embeddedFont>
      <p:font typeface="Montserrat Extra-Light Italics" charset="1" panose="00000300000000000000"/>
      <p:regular r:id="rId35"/>
    </p:embeddedFont>
    <p:embeddedFont>
      <p:font typeface="Montserrat Light" charset="1" panose="00000400000000000000"/>
      <p:regular r:id="rId36"/>
    </p:embeddedFont>
    <p:embeddedFont>
      <p:font typeface="Montserrat Light Italics" charset="1" panose="00000400000000000000"/>
      <p:regular r:id="rId37"/>
    </p:embeddedFont>
    <p:embeddedFont>
      <p:font typeface="Montserrat Medium" charset="1" panose="00000600000000000000"/>
      <p:regular r:id="rId38"/>
    </p:embeddedFont>
    <p:embeddedFont>
      <p:font typeface="Montserrat Medium Italics" charset="1" panose="00000600000000000000"/>
      <p:regular r:id="rId39"/>
    </p:embeddedFont>
    <p:embeddedFont>
      <p:font typeface="Montserrat Semi-Bold" charset="1" panose="00000700000000000000"/>
      <p:regular r:id="rId40"/>
    </p:embeddedFont>
    <p:embeddedFont>
      <p:font typeface="Montserrat Semi-Bold Italics" charset="1" panose="00000700000000000000"/>
      <p:regular r:id="rId41"/>
    </p:embeddedFont>
    <p:embeddedFont>
      <p:font typeface="Montserrat Ultra-Bold" charset="1" panose="00000900000000000000"/>
      <p:regular r:id="rId42"/>
    </p:embeddedFont>
    <p:embeddedFont>
      <p:font typeface="Montserrat Ultra-Bold Italics" charset="1" panose="00000900000000000000"/>
      <p:regular r:id="rId43"/>
    </p:embeddedFont>
    <p:embeddedFont>
      <p:font typeface="Montserrat Heavy" charset="1" panose="00000A00000000000000"/>
      <p:regular r:id="rId44"/>
    </p:embeddedFont>
    <p:embeddedFont>
      <p:font typeface="Montserrat Heavy Italics" charset="1" panose="00000A0000000000000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slides/slide1.xml" Type="http://schemas.openxmlformats.org/officeDocument/2006/relationships/slide"/><Relationship Id="rId47" Target="slides/slide2.xml" Type="http://schemas.openxmlformats.org/officeDocument/2006/relationships/slide"/><Relationship Id="rId48" Target="slides/slide3.xml" Type="http://schemas.openxmlformats.org/officeDocument/2006/relationships/slide"/><Relationship Id="rId49" Target="slides/slide4.xml" Type="http://schemas.openxmlformats.org/officeDocument/2006/relationships/slide"/><Relationship Id="rId5" Target="tableStyles.xml" Type="http://schemas.openxmlformats.org/officeDocument/2006/relationships/tableStyles"/><Relationship Id="rId50" Target="slides/slide5.xml" Type="http://schemas.openxmlformats.org/officeDocument/2006/relationships/slide"/><Relationship Id="rId51" Target="slides/slide6.xml" Type="http://schemas.openxmlformats.org/officeDocument/2006/relationships/slide"/><Relationship Id="rId52" Target="slides/slide7.xml" Type="http://schemas.openxmlformats.org/officeDocument/2006/relationships/slide"/><Relationship Id="rId53" Target="slides/slide8.xml" Type="http://schemas.openxmlformats.org/officeDocument/2006/relationships/slide"/><Relationship Id="rId54" Target="slides/slide9.xml" Type="http://schemas.openxmlformats.org/officeDocument/2006/relationships/slide"/><Relationship Id="rId55" Target="slides/slide10.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png>
</file>

<file path=ppt/media/image4.svg>
</file>

<file path=ppt/media/image5.jpeg>
</file>

<file path=ppt/media/image6.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5.jpeg" Type="http://schemas.openxmlformats.org/officeDocument/2006/relationships/image"/><Relationship Id="rId5" Target="../media/image6.jpe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10167851" y="2137260"/>
            <a:ext cx="11134928" cy="11155587"/>
          </a:xfrm>
          <a:custGeom>
            <a:avLst/>
            <a:gdLst/>
            <a:ahLst/>
            <a:cxnLst/>
            <a:rect r="r" b="b" t="t" l="l"/>
            <a:pathLst>
              <a:path h="11155587" w="11134928">
                <a:moveTo>
                  <a:pt x="0" y="0"/>
                </a:moveTo>
                <a:lnTo>
                  <a:pt x="11134928" y="0"/>
                </a:lnTo>
                <a:lnTo>
                  <a:pt x="11134928" y="11155587"/>
                </a:lnTo>
                <a:lnTo>
                  <a:pt x="0" y="1115558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862480" y="3274680"/>
            <a:ext cx="10802642" cy="1842817"/>
          </a:xfrm>
          <a:prstGeom prst="rect">
            <a:avLst/>
          </a:prstGeom>
        </p:spPr>
        <p:txBody>
          <a:bodyPr anchor="t" rtlCol="false" tIns="0" lIns="0" bIns="0" rIns="0">
            <a:spAutoFit/>
          </a:bodyPr>
          <a:lstStyle/>
          <a:p>
            <a:pPr>
              <a:lnSpc>
                <a:spcPts val="13746"/>
              </a:lnSpc>
            </a:pPr>
            <a:r>
              <a:rPr lang="en-US" sz="13885">
                <a:solidFill>
                  <a:srgbClr val="000000"/>
                </a:solidFill>
                <a:latin typeface="Aileron Ultra-Bold"/>
              </a:rPr>
              <a:t>WhatsApp</a:t>
            </a:r>
          </a:p>
        </p:txBody>
      </p:sp>
      <p:sp>
        <p:nvSpPr>
          <p:cNvPr name="AutoShape 4" id="4"/>
          <p:cNvSpPr/>
          <p:nvPr/>
        </p:nvSpPr>
        <p:spPr>
          <a:xfrm rot="0">
            <a:off x="1054034" y="8807243"/>
            <a:ext cx="5751598" cy="0"/>
          </a:xfrm>
          <a:prstGeom prst="line">
            <a:avLst/>
          </a:prstGeom>
          <a:ln cap="rnd" w="66675">
            <a:solidFill>
              <a:srgbClr val="03989E"/>
            </a:solidFill>
            <a:prstDash val="solid"/>
            <a:headEnd type="oval" len="lg" w="lg"/>
            <a:tailEnd type="oval" len="lg" w="lg"/>
          </a:ln>
        </p:spPr>
      </p:sp>
      <p:sp>
        <p:nvSpPr>
          <p:cNvPr name="TextBox 5" id="5"/>
          <p:cNvSpPr txBox="true"/>
          <p:nvPr/>
        </p:nvSpPr>
        <p:spPr>
          <a:xfrm rot="0">
            <a:off x="862480" y="5679851"/>
            <a:ext cx="9305370" cy="1425134"/>
          </a:xfrm>
          <a:prstGeom prst="rect">
            <a:avLst/>
          </a:prstGeom>
        </p:spPr>
        <p:txBody>
          <a:bodyPr anchor="t" rtlCol="false" tIns="0" lIns="0" bIns="0" rIns="0">
            <a:spAutoFit/>
          </a:bodyPr>
          <a:lstStyle/>
          <a:p>
            <a:pPr>
              <a:lnSpc>
                <a:spcPts val="10652"/>
              </a:lnSpc>
            </a:pPr>
            <a:r>
              <a:rPr lang="en-US" sz="10760">
                <a:solidFill>
                  <a:srgbClr val="03989E"/>
                </a:solidFill>
                <a:latin typeface="Aileron Ultra-Bold"/>
              </a:rPr>
              <a:t>Birthday Bot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1751203" y="7700609"/>
            <a:ext cx="14651110" cy="14678292"/>
          </a:xfrm>
          <a:custGeom>
            <a:avLst/>
            <a:gdLst/>
            <a:ahLst/>
            <a:cxnLst/>
            <a:rect r="r" b="b" t="t" l="l"/>
            <a:pathLst>
              <a:path h="14678292" w="14651110">
                <a:moveTo>
                  <a:pt x="0" y="0"/>
                </a:moveTo>
                <a:lnTo>
                  <a:pt x="14651110" y="0"/>
                </a:lnTo>
                <a:lnTo>
                  <a:pt x="14651110" y="14678292"/>
                </a:lnTo>
                <a:lnTo>
                  <a:pt x="0" y="146782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392786" y="3342637"/>
            <a:ext cx="11502429" cy="1666623"/>
          </a:xfrm>
          <a:prstGeom prst="rect">
            <a:avLst/>
          </a:prstGeom>
        </p:spPr>
        <p:txBody>
          <a:bodyPr anchor="t" rtlCol="false" tIns="0" lIns="0" bIns="0" rIns="0">
            <a:spAutoFit/>
          </a:bodyPr>
          <a:lstStyle/>
          <a:p>
            <a:pPr algn="ctr">
              <a:lnSpc>
                <a:spcPts val="12402"/>
              </a:lnSpc>
            </a:pPr>
            <a:r>
              <a:rPr lang="en-US" sz="12528">
                <a:solidFill>
                  <a:srgbClr val="000000"/>
                </a:solidFill>
                <a:latin typeface="Aileron Ultra-Bold"/>
              </a:rPr>
              <a:t>Thank </a:t>
            </a:r>
            <a:r>
              <a:rPr lang="en-US" sz="12528">
                <a:solidFill>
                  <a:srgbClr val="03989E"/>
                </a:solidFill>
                <a:latin typeface="Aileron Ultra-Bold"/>
              </a:rPr>
              <a:t>You</a:t>
            </a:r>
          </a:p>
        </p:txBody>
      </p:sp>
      <p:sp>
        <p:nvSpPr>
          <p:cNvPr name="AutoShape 4" id="4"/>
          <p:cNvSpPr/>
          <p:nvPr/>
        </p:nvSpPr>
        <p:spPr>
          <a:xfrm rot="0">
            <a:off x="7350385" y="5335781"/>
            <a:ext cx="3587230" cy="0"/>
          </a:xfrm>
          <a:prstGeom prst="line">
            <a:avLst/>
          </a:prstGeom>
          <a:ln cap="rnd" w="47625">
            <a:solidFill>
              <a:srgbClr val="03989E"/>
            </a:solidFill>
            <a:prstDash val="solid"/>
            <a:headEnd type="oval" len="lg" w="lg"/>
            <a:tailEnd type="oval" len="lg" w="lg"/>
          </a:ln>
        </p:spPr>
      </p:sp>
      <p:sp>
        <p:nvSpPr>
          <p:cNvPr name="Freeform 5" id="5"/>
          <p:cNvSpPr/>
          <p:nvPr/>
        </p:nvSpPr>
        <p:spPr>
          <a:xfrm flipH="true" flipV="false" rot="0">
            <a:off x="-7357603" y="-395099"/>
            <a:ext cx="11065998" cy="10884918"/>
          </a:xfrm>
          <a:custGeom>
            <a:avLst/>
            <a:gdLst/>
            <a:ahLst/>
            <a:cxnLst/>
            <a:rect r="r" b="b" t="t" l="l"/>
            <a:pathLst>
              <a:path h="10884918" w="11065998">
                <a:moveTo>
                  <a:pt x="11065998" y="0"/>
                </a:moveTo>
                <a:lnTo>
                  <a:pt x="0" y="0"/>
                </a:lnTo>
                <a:lnTo>
                  <a:pt x="0" y="10884917"/>
                </a:lnTo>
                <a:lnTo>
                  <a:pt x="11065998" y="10884917"/>
                </a:lnTo>
                <a:lnTo>
                  <a:pt x="11065998" y="0"/>
                </a:lnTo>
                <a:close/>
              </a:path>
            </a:pathLst>
          </a:custGeom>
          <a:blipFill>
            <a:blip r:embed="rId4">
              <a:alphaModFix amt="8999"/>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4579605" y="-202818"/>
            <a:ext cx="11065998" cy="10884918"/>
          </a:xfrm>
          <a:custGeom>
            <a:avLst/>
            <a:gdLst/>
            <a:ahLst/>
            <a:cxnLst/>
            <a:rect r="r" b="b" t="t" l="l"/>
            <a:pathLst>
              <a:path h="10884918" w="11065998">
                <a:moveTo>
                  <a:pt x="0" y="0"/>
                </a:moveTo>
                <a:lnTo>
                  <a:pt x="11065998" y="0"/>
                </a:lnTo>
                <a:lnTo>
                  <a:pt x="11065998" y="10884917"/>
                </a:lnTo>
                <a:lnTo>
                  <a:pt x="0" y="10884917"/>
                </a:lnTo>
                <a:lnTo>
                  <a:pt x="0" y="0"/>
                </a:lnTo>
                <a:close/>
              </a:path>
            </a:pathLst>
          </a:custGeom>
          <a:blipFill>
            <a:blip r:embed="rId4">
              <a:alphaModFix amt="8999"/>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3576536" y="7501407"/>
            <a:ext cx="11134928" cy="11155587"/>
          </a:xfrm>
          <a:custGeom>
            <a:avLst/>
            <a:gdLst/>
            <a:ahLst/>
            <a:cxnLst/>
            <a:rect r="r" b="b" t="t" l="l"/>
            <a:pathLst>
              <a:path h="11155587" w="11134928">
                <a:moveTo>
                  <a:pt x="0" y="0"/>
                </a:moveTo>
                <a:lnTo>
                  <a:pt x="11134928" y="0"/>
                </a:lnTo>
                <a:lnTo>
                  <a:pt x="11134928" y="11155586"/>
                </a:lnTo>
                <a:lnTo>
                  <a:pt x="0" y="111555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rot="0">
            <a:off x="7350385" y="4221309"/>
            <a:ext cx="3587230" cy="0"/>
          </a:xfrm>
          <a:prstGeom prst="line">
            <a:avLst/>
          </a:prstGeom>
          <a:ln cap="rnd" w="47625">
            <a:solidFill>
              <a:srgbClr val="03989E"/>
            </a:solidFill>
            <a:prstDash val="solid"/>
            <a:headEnd type="oval" len="lg" w="lg"/>
            <a:tailEnd type="oval" len="lg" w="lg"/>
          </a:ln>
        </p:spPr>
      </p:sp>
      <p:sp>
        <p:nvSpPr>
          <p:cNvPr name="Freeform 4" id="4"/>
          <p:cNvSpPr/>
          <p:nvPr/>
        </p:nvSpPr>
        <p:spPr>
          <a:xfrm flipH="false" flipV="false" rot="0">
            <a:off x="15795183" y="-1194146"/>
            <a:ext cx="3752716" cy="3691308"/>
          </a:xfrm>
          <a:custGeom>
            <a:avLst/>
            <a:gdLst/>
            <a:ahLst/>
            <a:cxnLst/>
            <a:rect r="r" b="b" t="t" l="l"/>
            <a:pathLst>
              <a:path h="3691308" w="3752716">
                <a:moveTo>
                  <a:pt x="0" y="0"/>
                </a:moveTo>
                <a:lnTo>
                  <a:pt x="3752716" y="0"/>
                </a:lnTo>
                <a:lnTo>
                  <a:pt x="3752716" y="3691307"/>
                </a:lnTo>
                <a:lnTo>
                  <a:pt x="0" y="36913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5559377" y="1152525"/>
            <a:ext cx="7169246" cy="1299437"/>
          </a:xfrm>
          <a:prstGeom prst="rect">
            <a:avLst/>
          </a:prstGeom>
        </p:spPr>
        <p:txBody>
          <a:bodyPr anchor="t" rtlCol="false" tIns="0" lIns="0" bIns="0" rIns="0">
            <a:spAutoFit/>
          </a:bodyPr>
          <a:lstStyle/>
          <a:p>
            <a:pPr algn="ctr">
              <a:lnSpc>
                <a:spcPts val="9701"/>
              </a:lnSpc>
            </a:pPr>
            <a:r>
              <a:rPr lang="en-US" sz="9799">
                <a:solidFill>
                  <a:srgbClr val="000000"/>
                </a:solidFill>
                <a:latin typeface="Aileron Ultra-Bold"/>
              </a:rPr>
              <a:t>Table of</a:t>
            </a:r>
          </a:p>
        </p:txBody>
      </p:sp>
      <p:sp>
        <p:nvSpPr>
          <p:cNvPr name="TextBox 6" id="6"/>
          <p:cNvSpPr txBox="true"/>
          <p:nvPr/>
        </p:nvSpPr>
        <p:spPr>
          <a:xfrm rot="0">
            <a:off x="4676844" y="4905375"/>
            <a:ext cx="4587797" cy="1655954"/>
          </a:xfrm>
          <a:prstGeom prst="rect">
            <a:avLst/>
          </a:prstGeom>
        </p:spPr>
        <p:txBody>
          <a:bodyPr anchor="t" rtlCol="false" tIns="0" lIns="0" bIns="0" rIns="0">
            <a:spAutoFit/>
          </a:bodyPr>
          <a:lstStyle/>
          <a:p>
            <a:pPr marL="885186" indent="-442593" lvl="1">
              <a:lnSpc>
                <a:spcPts val="6805"/>
              </a:lnSpc>
              <a:buFont typeface="Arial"/>
              <a:buChar char="•"/>
            </a:pPr>
            <a:r>
              <a:rPr lang="en-US" sz="4099">
                <a:solidFill>
                  <a:srgbClr val="686869"/>
                </a:solidFill>
                <a:latin typeface="Montserrat"/>
              </a:rPr>
              <a:t>Team</a:t>
            </a:r>
          </a:p>
          <a:p>
            <a:pPr marL="885186" indent="-442593" lvl="1">
              <a:lnSpc>
                <a:spcPts val="6805"/>
              </a:lnSpc>
              <a:buFont typeface="Arial"/>
              <a:buChar char="•"/>
            </a:pPr>
            <a:r>
              <a:rPr lang="en-US" sz="4099">
                <a:solidFill>
                  <a:srgbClr val="686869"/>
                </a:solidFill>
                <a:latin typeface="Montserrat"/>
              </a:rPr>
              <a:t>Introduction</a:t>
            </a:r>
          </a:p>
        </p:txBody>
      </p:sp>
      <p:sp>
        <p:nvSpPr>
          <p:cNvPr name="TextBox 7" id="7"/>
          <p:cNvSpPr txBox="true"/>
          <p:nvPr/>
        </p:nvSpPr>
        <p:spPr>
          <a:xfrm rot="0">
            <a:off x="9144000" y="4905375"/>
            <a:ext cx="4434122" cy="1655954"/>
          </a:xfrm>
          <a:prstGeom prst="rect">
            <a:avLst/>
          </a:prstGeom>
        </p:spPr>
        <p:txBody>
          <a:bodyPr anchor="t" rtlCol="false" tIns="0" lIns="0" bIns="0" rIns="0">
            <a:spAutoFit/>
          </a:bodyPr>
          <a:lstStyle/>
          <a:p>
            <a:pPr algn="just" marL="885186" indent="-442593" lvl="1">
              <a:lnSpc>
                <a:spcPts val="6805"/>
              </a:lnSpc>
              <a:buFont typeface="Arial"/>
              <a:buChar char="•"/>
            </a:pPr>
            <a:r>
              <a:rPr lang="en-US" sz="4099">
                <a:solidFill>
                  <a:srgbClr val="686869"/>
                </a:solidFill>
                <a:latin typeface="Montserrat"/>
              </a:rPr>
              <a:t>Program</a:t>
            </a:r>
          </a:p>
          <a:p>
            <a:pPr algn="just" marL="885186" indent="-442593" lvl="1">
              <a:lnSpc>
                <a:spcPts val="6805"/>
              </a:lnSpc>
              <a:buFont typeface="Arial"/>
              <a:buChar char="•"/>
            </a:pPr>
            <a:r>
              <a:rPr lang="en-US" sz="4099">
                <a:solidFill>
                  <a:srgbClr val="686869"/>
                </a:solidFill>
                <a:latin typeface="Montserrat"/>
              </a:rPr>
              <a:t>Explanation</a:t>
            </a:r>
          </a:p>
        </p:txBody>
      </p:sp>
      <p:sp>
        <p:nvSpPr>
          <p:cNvPr name="TextBox 8" id="8"/>
          <p:cNvSpPr txBox="true"/>
          <p:nvPr/>
        </p:nvSpPr>
        <p:spPr>
          <a:xfrm rot="0">
            <a:off x="5559377" y="2547492"/>
            <a:ext cx="7169246" cy="1299437"/>
          </a:xfrm>
          <a:prstGeom prst="rect">
            <a:avLst/>
          </a:prstGeom>
        </p:spPr>
        <p:txBody>
          <a:bodyPr anchor="t" rtlCol="false" tIns="0" lIns="0" bIns="0" rIns="0">
            <a:spAutoFit/>
          </a:bodyPr>
          <a:lstStyle/>
          <a:p>
            <a:pPr algn="ctr">
              <a:lnSpc>
                <a:spcPts val="9701"/>
              </a:lnSpc>
            </a:pPr>
            <a:r>
              <a:rPr lang="en-US" sz="9799">
                <a:solidFill>
                  <a:srgbClr val="03989E"/>
                </a:solidFill>
                <a:latin typeface="Aileron Ultra-Bold"/>
              </a:rPr>
              <a:t>Content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AutoShape 2" id="2"/>
          <p:cNvSpPr/>
          <p:nvPr/>
        </p:nvSpPr>
        <p:spPr>
          <a:xfrm rot="0">
            <a:off x="1028700" y="4649404"/>
            <a:ext cx="3587230" cy="0"/>
          </a:xfrm>
          <a:prstGeom prst="line">
            <a:avLst/>
          </a:prstGeom>
          <a:ln cap="rnd" w="47625">
            <a:solidFill>
              <a:srgbClr val="03989E"/>
            </a:solidFill>
            <a:prstDash val="solid"/>
            <a:headEnd type="oval" len="lg" w="lg"/>
            <a:tailEnd type="oval" len="lg" w="lg"/>
          </a:ln>
        </p:spPr>
      </p:sp>
      <p:sp>
        <p:nvSpPr>
          <p:cNvPr name="Freeform 3" id="3"/>
          <p:cNvSpPr/>
          <p:nvPr/>
        </p:nvSpPr>
        <p:spPr>
          <a:xfrm flipH="false" flipV="false" rot="0">
            <a:off x="15795183" y="-1194146"/>
            <a:ext cx="3752716" cy="3691308"/>
          </a:xfrm>
          <a:custGeom>
            <a:avLst/>
            <a:gdLst/>
            <a:ahLst/>
            <a:cxnLst/>
            <a:rect r="r" b="b" t="t" l="l"/>
            <a:pathLst>
              <a:path h="3691308" w="3752716">
                <a:moveTo>
                  <a:pt x="0" y="0"/>
                </a:moveTo>
                <a:lnTo>
                  <a:pt x="3752716" y="0"/>
                </a:lnTo>
                <a:lnTo>
                  <a:pt x="3752716" y="3691307"/>
                </a:lnTo>
                <a:lnTo>
                  <a:pt x="0" y="369130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4" id="4"/>
          <p:cNvGrpSpPr>
            <a:grpSpLocks noChangeAspect="true"/>
          </p:cNvGrpSpPr>
          <p:nvPr/>
        </p:nvGrpSpPr>
        <p:grpSpPr>
          <a:xfrm rot="0">
            <a:off x="9710280" y="2453377"/>
            <a:ext cx="9982140" cy="9982100"/>
            <a:chOff x="0" y="0"/>
            <a:chExt cx="6350000" cy="6349975"/>
          </a:xfrm>
        </p:grpSpPr>
        <p:sp>
          <p:nvSpPr>
            <p:cNvPr name="Freeform 5" id="5"/>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38691" t="0" r="-38691" b="0"/>
              </a:stretch>
            </a:blipFill>
          </p:spPr>
        </p:sp>
      </p:grpSp>
      <p:grpSp>
        <p:nvGrpSpPr>
          <p:cNvPr name="Group 6" id="6"/>
          <p:cNvGrpSpPr>
            <a:grpSpLocks noChangeAspect="true"/>
          </p:cNvGrpSpPr>
          <p:nvPr/>
        </p:nvGrpSpPr>
        <p:grpSpPr>
          <a:xfrm rot="0">
            <a:off x="8753574" y="796288"/>
            <a:ext cx="5049776" cy="5049756"/>
            <a:chOff x="0" y="0"/>
            <a:chExt cx="6350000" cy="6349975"/>
          </a:xfrm>
        </p:grpSpPr>
        <p:sp>
          <p:nvSpPr>
            <p:cNvPr name="Freeform 7" id="7"/>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16666" t="0" r="-16666" b="0"/>
              </a:stretch>
            </a:blipFill>
          </p:spPr>
        </p:sp>
      </p:grpSp>
      <p:sp>
        <p:nvSpPr>
          <p:cNvPr name="TextBox 8" id="8"/>
          <p:cNvSpPr txBox="true"/>
          <p:nvPr/>
        </p:nvSpPr>
        <p:spPr>
          <a:xfrm rot="0">
            <a:off x="1028700" y="2953809"/>
            <a:ext cx="7103556" cy="1299586"/>
          </a:xfrm>
          <a:prstGeom prst="rect">
            <a:avLst/>
          </a:prstGeom>
        </p:spPr>
        <p:txBody>
          <a:bodyPr anchor="t" rtlCol="false" tIns="0" lIns="0" bIns="0" rIns="0">
            <a:spAutoFit/>
          </a:bodyPr>
          <a:lstStyle/>
          <a:p>
            <a:pPr>
              <a:lnSpc>
                <a:spcPts val="9701"/>
              </a:lnSpc>
            </a:pPr>
            <a:r>
              <a:rPr lang="en-US" sz="9799">
                <a:solidFill>
                  <a:srgbClr val="000000"/>
                </a:solidFill>
                <a:latin typeface="Aileron Ultra-Bold"/>
              </a:rPr>
              <a:t>Team</a:t>
            </a:r>
          </a:p>
        </p:txBody>
      </p:sp>
      <p:sp>
        <p:nvSpPr>
          <p:cNvPr name="TextBox 9" id="9"/>
          <p:cNvSpPr txBox="true"/>
          <p:nvPr/>
        </p:nvSpPr>
        <p:spPr>
          <a:xfrm rot="0">
            <a:off x="1318745" y="4829777"/>
            <a:ext cx="7825255" cy="2761174"/>
          </a:xfrm>
          <a:prstGeom prst="rect">
            <a:avLst/>
          </a:prstGeom>
        </p:spPr>
        <p:txBody>
          <a:bodyPr anchor="t" rtlCol="false" tIns="0" lIns="0" bIns="0" rIns="0">
            <a:spAutoFit/>
          </a:bodyPr>
          <a:lstStyle/>
          <a:p>
            <a:pPr>
              <a:lnSpc>
                <a:spcPts val="5634"/>
              </a:lnSpc>
            </a:pPr>
            <a:r>
              <a:rPr lang="en-US" sz="2965">
                <a:solidFill>
                  <a:srgbClr val="686869"/>
                </a:solidFill>
                <a:latin typeface="Montserrat Medium"/>
              </a:rPr>
              <a:t>1.Murali AA1-17</a:t>
            </a:r>
          </a:p>
          <a:p>
            <a:pPr>
              <a:lnSpc>
                <a:spcPts val="5634"/>
              </a:lnSpc>
            </a:pPr>
            <a:r>
              <a:rPr lang="en-US" sz="2965">
                <a:solidFill>
                  <a:srgbClr val="686869"/>
                </a:solidFill>
                <a:latin typeface="Montserrat Medium"/>
              </a:rPr>
              <a:t>2.Siva AA1-18</a:t>
            </a:r>
          </a:p>
          <a:p>
            <a:pPr>
              <a:lnSpc>
                <a:spcPts val="5634"/>
              </a:lnSpc>
            </a:pPr>
            <a:r>
              <a:rPr lang="en-US" sz="2965">
                <a:solidFill>
                  <a:srgbClr val="686869"/>
                </a:solidFill>
                <a:latin typeface="Montserrat Medium"/>
              </a:rPr>
              <a:t>3.Victoria AA1-19</a:t>
            </a:r>
          </a:p>
          <a:p>
            <a:pPr>
              <a:lnSpc>
                <a:spcPts val="5634"/>
              </a:lnSpc>
            </a:pPr>
            <a:r>
              <a:rPr lang="en-US" sz="2965">
                <a:solidFill>
                  <a:srgbClr val="686869"/>
                </a:solidFill>
                <a:latin typeface="Montserrat Medium"/>
              </a:rPr>
              <a:t>4.Daniel AA1-20</a:t>
            </a:r>
          </a:p>
        </p:txBody>
      </p:sp>
      <p:sp>
        <p:nvSpPr>
          <p:cNvPr name="Freeform 10" id="10"/>
          <p:cNvSpPr/>
          <p:nvPr/>
        </p:nvSpPr>
        <p:spPr>
          <a:xfrm flipH="false" flipV="false" rot="0">
            <a:off x="-3659572" y="8210855"/>
            <a:ext cx="11134928" cy="11155587"/>
          </a:xfrm>
          <a:custGeom>
            <a:avLst/>
            <a:gdLst/>
            <a:ahLst/>
            <a:cxnLst/>
            <a:rect r="r" b="b" t="t" l="l"/>
            <a:pathLst>
              <a:path h="11155587" w="11134928">
                <a:moveTo>
                  <a:pt x="0" y="0"/>
                </a:moveTo>
                <a:lnTo>
                  <a:pt x="11134928" y="0"/>
                </a:lnTo>
                <a:lnTo>
                  <a:pt x="11134928" y="11155586"/>
                </a:lnTo>
                <a:lnTo>
                  <a:pt x="0" y="1115558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13468015" y="8305307"/>
            <a:ext cx="8497319" cy="8513084"/>
          </a:xfrm>
          <a:custGeom>
            <a:avLst/>
            <a:gdLst/>
            <a:ahLst/>
            <a:cxnLst/>
            <a:rect r="r" b="b" t="t" l="l"/>
            <a:pathLst>
              <a:path h="8513084" w="8497319">
                <a:moveTo>
                  <a:pt x="0" y="0"/>
                </a:moveTo>
                <a:lnTo>
                  <a:pt x="8497319" y="0"/>
                </a:lnTo>
                <a:lnTo>
                  <a:pt x="8497319" y="8513083"/>
                </a:lnTo>
                <a:lnTo>
                  <a:pt x="0" y="85130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219200"/>
            <a:ext cx="7782802" cy="1299586"/>
          </a:xfrm>
          <a:prstGeom prst="rect">
            <a:avLst/>
          </a:prstGeom>
        </p:spPr>
        <p:txBody>
          <a:bodyPr anchor="t" rtlCol="false" tIns="0" lIns="0" bIns="0" rIns="0">
            <a:spAutoFit/>
          </a:bodyPr>
          <a:lstStyle/>
          <a:p>
            <a:pPr>
              <a:lnSpc>
                <a:spcPts val="9701"/>
              </a:lnSpc>
            </a:pPr>
            <a:r>
              <a:rPr lang="en-US" sz="9799">
                <a:solidFill>
                  <a:srgbClr val="000000"/>
                </a:solidFill>
                <a:latin typeface="Aileron Ultra-Bold"/>
              </a:rPr>
              <a:t>Introduction</a:t>
            </a:r>
          </a:p>
        </p:txBody>
      </p:sp>
      <p:sp>
        <p:nvSpPr>
          <p:cNvPr name="TextBox 4" id="4"/>
          <p:cNvSpPr txBox="true"/>
          <p:nvPr/>
        </p:nvSpPr>
        <p:spPr>
          <a:xfrm rot="0">
            <a:off x="0" y="2988251"/>
            <a:ext cx="18288000" cy="4780915"/>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Canva Sans"/>
              </a:rPr>
              <a:t>This project is a Python script designed to automate sending birthday messages through WhatsApp using the Twilio API. With a focus on simplicity and practicality, the script requires minimal setup. By providing your Twilio credentials, the program can be tailored to send personalized messages to contacts celebrating their birthdays on the current day. The code structure is straightforward, featuring functions for sending messages and retrieving contacts with birthdays. This introductory overview sets the stage for a user-friendly and customizable solution to share warm birthday wishes effortlessly.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13468015" y="8305307"/>
            <a:ext cx="8497319" cy="8513084"/>
          </a:xfrm>
          <a:custGeom>
            <a:avLst/>
            <a:gdLst/>
            <a:ahLst/>
            <a:cxnLst/>
            <a:rect r="r" b="b" t="t" l="l"/>
            <a:pathLst>
              <a:path h="8513084" w="8497319">
                <a:moveTo>
                  <a:pt x="0" y="0"/>
                </a:moveTo>
                <a:lnTo>
                  <a:pt x="8497319" y="0"/>
                </a:lnTo>
                <a:lnTo>
                  <a:pt x="8497319" y="8513083"/>
                </a:lnTo>
                <a:lnTo>
                  <a:pt x="0" y="85130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219200"/>
            <a:ext cx="7782802" cy="1299586"/>
          </a:xfrm>
          <a:prstGeom prst="rect">
            <a:avLst/>
          </a:prstGeom>
        </p:spPr>
        <p:txBody>
          <a:bodyPr anchor="t" rtlCol="false" tIns="0" lIns="0" bIns="0" rIns="0">
            <a:spAutoFit/>
          </a:bodyPr>
          <a:lstStyle/>
          <a:p>
            <a:pPr>
              <a:lnSpc>
                <a:spcPts val="9701"/>
              </a:lnSpc>
            </a:pPr>
            <a:r>
              <a:rPr lang="en-US" sz="9799">
                <a:solidFill>
                  <a:srgbClr val="000000"/>
                </a:solidFill>
                <a:latin typeface="Aileron Ultra-Bold"/>
              </a:rPr>
              <a:t>Program</a:t>
            </a:r>
          </a:p>
        </p:txBody>
      </p:sp>
      <p:sp>
        <p:nvSpPr>
          <p:cNvPr name="TextBox 4" id="4"/>
          <p:cNvSpPr txBox="true"/>
          <p:nvPr/>
        </p:nvSpPr>
        <p:spPr>
          <a:xfrm rot="0">
            <a:off x="1670513" y="3379182"/>
            <a:ext cx="6049714"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from twilio.rest import Client</a:t>
            </a:r>
          </a:p>
        </p:txBody>
      </p:sp>
      <p:sp>
        <p:nvSpPr>
          <p:cNvPr name="TextBox 5" id="5"/>
          <p:cNvSpPr txBox="true"/>
          <p:nvPr/>
        </p:nvSpPr>
        <p:spPr>
          <a:xfrm rot="0">
            <a:off x="1670513" y="5113670"/>
            <a:ext cx="4188049"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 Twilio credentials</a:t>
            </a:r>
          </a:p>
        </p:txBody>
      </p:sp>
      <p:sp>
        <p:nvSpPr>
          <p:cNvPr name="TextBox 6" id="6"/>
          <p:cNvSpPr txBox="true"/>
          <p:nvPr/>
        </p:nvSpPr>
        <p:spPr>
          <a:xfrm rot="0">
            <a:off x="1670513" y="5665485"/>
            <a:ext cx="6779270"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account_sid = 'your_account_sid'</a:t>
            </a:r>
          </a:p>
        </p:txBody>
      </p:sp>
      <p:sp>
        <p:nvSpPr>
          <p:cNvPr name="TextBox 7" id="7"/>
          <p:cNvSpPr txBox="true"/>
          <p:nvPr/>
        </p:nvSpPr>
        <p:spPr>
          <a:xfrm rot="0">
            <a:off x="1708837" y="6217300"/>
            <a:ext cx="6422529"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auth_token = 'your_auth_token'</a:t>
            </a:r>
          </a:p>
        </p:txBody>
      </p:sp>
      <p:sp>
        <p:nvSpPr>
          <p:cNvPr name="TextBox 8" id="8"/>
          <p:cNvSpPr txBox="true"/>
          <p:nvPr/>
        </p:nvSpPr>
        <p:spPr>
          <a:xfrm rot="0">
            <a:off x="1670513" y="6769115"/>
            <a:ext cx="10745539"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twilio_phone_number = 'your_twilio_phone_number'</a:t>
            </a:r>
          </a:p>
        </p:txBody>
      </p:sp>
      <p:sp>
        <p:nvSpPr>
          <p:cNvPr name="TextBox 9" id="9"/>
          <p:cNvSpPr txBox="true"/>
          <p:nvPr/>
        </p:nvSpPr>
        <p:spPr>
          <a:xfrm rot="0">
            <a:off x="1313772" y="3930528"/>
            <a:ext cx="7136011"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from datetime import datetime</a:t>
            </a:r>
          </a:p>
        </p:txBody>
      </p:sp>
      <p:sp>
        <p:nvSpPr>
          <p:cNvPr name="TextBox 10" id="10"/>
          <p:cNvSpPr txBox="true"/>
          <p:nvPr/>
        </p:nvSpPr>
        <p:spPr>
          <a:xfrm rot="0">
            <a:off x="1708837" y="7724916"/>
            <a:ext cx="8161437"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client = Client(account_sid, auth_token)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13468015" y="8305307"/>
            <a:ext cx="8497319" cy="8513084"/>
          </a:xfrm>
          <a:custGeom>
            <a:avLst/>
            <a:gdLst/>
            <a:ahLst/>
            <a:cxnLst/>
            <a:rect r="r" b="b" t="t" l="l"/>
            <a:pathLst>
              <a:path h="8513084" w="8497319">
                <a:moveTo>
                  <a:pt x="0" y="0"/>
                </a:moveTo>
                <a:lnTo>
                  <a:pt x="8497319" y="0"/>
                </a:lnTo>
                <a:lnTo>
                  <a:pt x="8497319" y="8513083"/>
                </a:lnTo>
                <a:lnTo>
                  <a:pt x="0" y="85130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1092713"/>
            <a:ext cx="11333869"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def send_birthday_message(contact, message):</a:t>
            </a:r>
          </a:p>
        </p:txBody>
      </p:sp>
      <p:sp>
        <p:nvSpPr>
          <p:cNvPr name="TextBox 4" id="4"/>
          <p:cNvSpPr txBox="true"/>
          <p:nvPr/>
        </p:nvSpPr>
        <p:spPr>
          <a:xfrm rot="0">
            <a:off x="2481899" y="2120143"/>
            <a:ext cx="7530276"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message = client.messages.create(</a:t>
            </a:r>
          </a:p>
        </p:txBody>
      </p:sp>
      <p:sp>
        <p:nvSpPr>
          <p:cNvPr name="TextBox 5" id="5"/>
          <p:cNvSpPr txBox="true"/>
          <p:nvPr/>
        </p:nvSpPr>
        <p:spPr>
          <a:xfrm rot="0">
            <a:off x="5789555" y="2633858"/>
            <a:ext cx="13800725"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from_='whatsapp:{}'.format(twilio_phone_number),</a:t>
            </a:r>
          </a:p>
        </p:txBody>
      </p:sp>
      <p:sp>
        <p:nvSpPr>
          <p:cNvPr name="TextBox 6" id="6"/>
          <p:cNvSpPr txBox="true"/>
          <p:nvPr/>
        </p:nvSpPr>
        <p:spPr>
          <a:xfrm rot="0">
            <a:off x="2481899" y="1606428"/>
            <a:ext cx="10986116"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 # Use the Twilio client to send a WhatsApp message</a:t>
            </a:r>
          </a:p>
        </p:txBody>
      </p:sp>
      <p:sp>
        <p:nvSpPr>
          <p:cNvPr name="TextBox 7" id="7"/>
          <p:cNvSpPr txBox="true"/>
          <p:nvPr/>
        </p:nvSpPr>
        <p:spPr>
          <a:xfrm rot="0">
            <a:off x="7043283" y="3147573"/>
            <a:ext cx="3882422"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body=message,</a:t>
            </a:r>
          </a:p>
        </p:txBody>
      </p:sp>
      <p:sp>
        <p:nvSpPr>
          <p:cNvPr name="TextBox 8" id="8"/>
          <p:cNvSpPr txBox="true"/>
          <p:nvPr/>
        </p:nvSpPr>
        <p:spPr>
          <a:xfrm rot="0">
            <a:off x="7041367" y="3661288"/>
            <a:ext cx="7768676"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to='whatsapp:{}'.format(contact)</a:t>
            </a:r>
          </a:p>
        </p:txBody>
      </p:sp>
      <p:sp>
        <p:nvSpPr>
          <p:cNvPr name="TextBox 9" id="9"/>
          <p:cNvSpPr txBox="true"/>
          <p:nvPr/>
        </p:nvSpPr>
        <p:spPr>
          <a:xfrm rot="0">
            <a:off x="6695634" y="4175003"/>
            <a:ext cx="760102"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a:t>
            </a:r>
          </a:p>
        </p:txBody>
      </p:sp>
      <p:sp>
        <p:nvSpPr>
          <p:cNvPr name="TextBox 10" id="10"/>
          <p:cNvSpPr txBox="true"/>
          <p:nvPr/>
        </p:nvSpPr>
        <p:spPr>
          <a:xfrm rot="0">
            <a:off x="1028700" y="5203068"/>
            <a:ext cx="6826347"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def get_birthday_contacts():</a:t>
            </a:r>
          </a:p>
        </p:txBody>
      </p:sp>
      <p:sp>
        <p:nvSpPr>
          <p:cNvPr name="TextBox 11" id="11"/>
          <p:cNvSpPr txBox="true"/>
          <p:nvPr/>
        </p:nvSpPr>
        <p:spPr>
          <a:xfrm rot="0">
            <a:off x="643756" y="5716783"/>
            <a:ext cx="15600494"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 # Implement logic to retrieve contacts with birthdays today</a:t>
            </a:r>
          </a:p>
        </p:txBody>
      </p:sp>
      <p:sp>
        <p:nvSpPr>
          <p:cNvPr name="TextBox 12" id="12"/>
          <p:cNvSpPr txBox="true"/>
          <p:nvPr/>
        </p:nvSpPr>
        <p:spPr>
          <a:xfrm rot="0">
            <a:off x="1901276" y="6230498"/>
            <a:ext cx="12732080"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 # For example, you could use a database or read from a file</a:t>
            </a:r>
          </a:p>
        </p:txBody>
      </p:sp>
      <p:sp>
        <p:nvSpPr>
          <p:cNvPr name="TextBox 13" id="13"/>
          <p:cNvSpPr txBox="true"/>
          <p:nvPr/>
        </p:nvSpPr>
        <p:spPr>
          <a:xfrm rot="0">
            <a:off x="1448167" y="7022981"/>
            <a:ext cx="2610885"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def main():</a:t>
            </a:r>
          </a:p>
        </p:txBody>
      </p:sp>
      <p:sp>
        <p:nvSpPr>
          <p:cNvPr name="TextBox 14" id="14"/>
          <p:cNvSpPr txBox="true"/>
          <p:nvPr/>
        </p:nvSpPr>
        <p:spPr>
          <a:xfrm rot="0">
            <a:off x="2331132" y="7536696"/>
            <a:ext cx="7831810"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 Get contacts with birthdays today</a:t>
            </a:r>
          </a:p>
        </p:txBody>
      </p:sp>
      <p:sp>
        <p:nvSpPr>
          <p:cNvPr name="TextBox 15" id="15"/>
          <p:cNvSpPr txBox="true"/>
          <p:nvPr/>
        </p:nvSpPr>
        <p:spPr>
          <a:xfrm rot="0">
            <a:off x="2331132" y="8050411"/>
            <a:ext cx="9769604"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today = datetime.now().strftime('%Y-%m-%d')</a:t>
            </a:r>
          </a:p>
        </p:txBody>
      </p:sp>
      <p:sp>
        <p:nvSpPr>
          <p:cNvPr name="TextBox 16" id="16"/>
          <p:cNvSpPr txBox="true"/>
          <p:nvPr/>
        </p:nvSpPr>
        <p:spPr>
          <a:xfrm rot="0">
            <a:off x="2481899" y="8564126"/>
            <a:ext cx="10405300"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birthday_contacts = get_birthday_contacts(today)</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13468015" y="8305307"/>
            <a:ext cx="8497319" cy="8513084"/>
          </a:xfrm>
          <a:custGeom>
            <a:avLst/>
            <a:gdLst/>
            <a:ahLst/>
            <a:cxnLst/>
            <a:rect r="r" b="b" t="t" l="l"/>
            <a:pathLst>
              <a:path h="8513084" w="8497319">
                <a:moveTo>
                  <a:pt x="0" y="0"/>
                </a:moveTo>
                <a:lnTo>
                  <a:pt x="8497319" y="0"/>
                </a:lnTo>
                <a:lnTo>
                  <a:pt x="8497319" y="8513083"/>
                </a:lnTo>
                <a:lnTo>
                  <a:pt x="0" y="85130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749685" y="790258"/>
            <a:ext cx="4896731"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if birthday_contacts:</a:t>
            </a:r>
          </a:p>
        </p:txBody>
      </p:sp>
      <p:sp>
        <p:nvSpPr>
          <p:cNvPr name="TextBox 4" id="4"/>
          <p:cNvSpPr txBox="true"/>
          <p:nvPr/>
        </p:nvSpPr>
        <p:spPr>
          <a:xfrm rot="0">
            <a:off x="2521586" y="1261428"/>
            <a:ext cx="5686865"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 Send birthday messages</a:t>
            </a:r>
          </a:p>
        </p:txBody>
      </p:sp>
      <p:sp>
        <p:nvSpPr>
          <p:cNvPr name="TextBox 5" id="5"/>
          <p:cNvSpPr txBox="true"/>
          <p:nvPr/>
        </p:nvSpPr>
        <p:spPr>
          <a:xfrm rot="0">
            <a:off x="2101922" y="1775143"/>
            <a:ext cx="7557963"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for contact in birthday_contacts:</a:t>
            </a:r>
          </a:p>
        </p:txBody>
      </p:sp>
      <p:sp>
        <p:nvSpPr>
          <p:cNvPr name="TextBox 6" id="6"/>
          <p:cNvSpPr txBox="true"/>
          <p:nvPr/>
        </p:nvSpPr>
        <p:spPr>
          <a:xfrm rot="0">
            <a:off x="2521586" y="2288858"/>
            <a:ext cx="15198830" cy="118046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ea typeface="Canva Sans"/>
              </a:rPr>
              <a:t>message = "🎉 Happy Birthday, {}! 🎂 Best wishes from the Birthday Bot!".format(contact['name'])</a:t>
            </a:r>
          </a:p>
        </p:txBody>
      </p:sp>
      <p:sp>
        <p:nvSpPr>
          <p:cNvPr name="TextBox 7" id="7"/>
          <p:cNvSpPr txBox="true"/>
          <p:nvPr/>
        </p:nvSpPr>
        <p:spPr>
          <a:xfrm rot="0">
            <a:off x="2900573" y="3402648"/>
            <a:ext cx="13518624"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send_birthday_message(contact['whatsapp_number'], message)</a:t>
            </a:r>
          </a:p>
        </p:txBody>
      </p:sp>
      <p:sp>
        <p:nvSpPr>
          <p:cNvPr name="TextBox 8" id="8"/>
          <p:cNvSpPr txBox="true"/>
          <p:nvPr/>
        </p:nvSpPr>
        <p:spPr>
          <a:xfrm rot="0">
            <a:off x="1028700" y="4819967"/>
            <a:ext cx="5501301"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if __name__ == "__main__":</a:t>
            </a:r>
          </a:p>
        </p:txBody>
      </p:sp>
      <p:sp>
        <p:nvSpPr>
          <p:cNvPr name="TextBox 9" id="9"/>
          <p:cNvSpPr txBox="true"/>
          <p:nvPr/>
        </p:nvSpPr>
        <p:spPr>
          <a:xfrm rot="0">
            <a:off x="1327751" y="5333683"/>
            <a:ext cx="1990385"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main()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13468015" y="8305307"/>
            <a:ext cx="8497319" cy="8513084"/>
          </a:xfrm>
          <a:custGeom>
            <a:avLst/>
            <a:gdLst/>
            <a:ahLst/>
            <a:cxnLst/>
            <a:rect r="r" b="b" t="t" l="l"/>
            <a:pathLst>
              <a:path h="8513084" w="8497319">
                <a:moveTo>
                  <a:pt x="0" y="0"/>
                </a:moveTo>
                <a:lnTo>
                  <a:pt x="8497319" y="0"/>
                </a:lnTo>
                <a:lnTo>
                  <a:pt x="8497319" y="8513083"/>
                </a:lnTo>
                <a:lnTo>
                  <a:pt x="0" y="85130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233814" y="2762885"/>
            <a:ext cx="13820372" cy="238061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Remember to replace 'your_account_sid', 'your_auth_token', and 'your_twilio_phone_number' with your actual Twilio credentials. The get_birthday_contacts function is a placeholder; you need to implement it based on your data source.</a:t>
            </a:r>
          </a:p>
        </p:txBody>
      </p:sp>
      <p:sp>
        <p:nvSpPr>
          <p:cNvPr name="TextBox 4" id="4"/>
          <p:cNvSpPr txBox="true"/>
          <p:nvPr/>
        </p:nvSpPr>
        <p:spPr>
          <a:xfrm rot="0">
            <a:off x="-3214800" y="691516"/>
            <a:ext cx="13411646"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Reminder </a:t>
            </a:r>
          </a:p>
        </p:txBody>
      </p:sp>
      <p:sp>
        <p:nvSpPr>
          <p:cNvPr name="TextBox 5" id="5"/>
          <p:cNvSpPr txBox="true"/>
          <p:nvPr/>
        </p:nvSpPr>
        <p:spPr>
          <a:xfrm rot="0">
            <a:off x="6491028" y="6542663"/>
            <a:ext cx="3705819" cy="580390"/>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Bold"/>
              </a:rPr>
              <a:t>pip install twilio</a:t>
            </a:r>
          </a:p>
        </p:txBody>
      </p:sp>
      <p:sp>
        <p:nvSpPr>
          <p:cNvPr name="TextBox 6" id="6"/>
          <p:cNvSpPr txBox="true"/>
          <p:nvPr/>
        </p:nvSpPr>
        <p:spPr>
          <a:xfrm rot="0">
            <a:off x="785465" y="5626417"/>
            <a:ext cx="15116945" cy="697171"/>
          </a:xfrm>
          <a:prstGeom prst="rect">
            <a:avLst/>
          </a:prstGeom>
        </p:spPr>
        <p:txBody>
          <a:bodyPr anchor="t" rtlCol="false" tIns="0" lIns="0" bIns="0" rIns="0">
            <a:spAutoFit/>
          </a:bodyPr>
          <a:lstStyle/>
          <a:p>
            <a:pPr algn="ctr">
              <a:lnSpc>
                <a:spcPts val="5621"/>
              </a:lnSpc>
            </a:pPr>
            <a:r>
              <a:rPr lang="en-US" sz="4015">
                <a:solidFill>
                  <a:srgbClr val="000000"/>
                </a:solidFill>
                <a:latin typeface="Canva Sans Bold"/>
              </a:rPr>
              <a:t>Also, make sure you have the Twilio Python library installed:</a:t>
            </a:r>
          </a:p>
        </p:txBody>
      </p:sp>
      <p:sp>
        <p:nvSpPr>
          <p:cNvPr name="TextBox 7" id="7"/>
          <p:cNvSpPr txBox="true"/>
          <p:nvPr/>
        </p:nvSpPr>
        <p:spPr>
          <a:xfrm rot="0">
            <a:off x="732200" y="7342128"/>
            <a:ext cx="16823599" cy="1180465"/>
          </a:xfrm>
          <a:prstGeom prst="rect">
            <a:avLst/>
          </a:prstGeom>
        </p:spPr>
        <p:txBody>
          <a:bodyPr anchor="t" rtlCol="false" tIns="0" lIns="0" bIns="0" rIns="0">
            <a:spAutoFit/>
          </a:bodyPr>
          <a:lstStyle/>
          <a:p>
            <a:pPr algn="ctr">
              <a:lnSpc>
                <a:spcPts val="4759"/>
              </a:lnSpc>
            </a:pPr>
            <a:r>
              <a:rPr lang="en-US" sz="3399">
                <a:solidFill>
                  <a:srgbClr val="000000"/>
                </a:solidFill>
                <a:latin typeface="Canva Sans"/>
              </a:rPr>
              <a:t>This is a basic structure, and you may need to adapt it based on your specific requirements and data storage methods.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13468015" y="8305307"/>
            <a:ext cx="8497319" cy="8513084"/>
          </a:xfrm>
          <a:custGeom>
            <a:avLst/>
            <a:gdLst/>
            <a:ahLst/>
            <a:cxnLst/>
            <a:rect r="r" b="b" t="t" l="l"/>
            <a:pathLst>
              <a:path h="8513084" w="8497319">
                <a:moveTo>
                  <a:pt x="0" y="0"/>
                </a:moveTo>
                <a:lnTo>
                  <a:pt x="8497319" y="0"/>
                </a:lnTo>
                <a:lnTo>
                  <a:pt x="8497319" y="8513083"/>
                </a:lnTo>
                <a:lnTo>
                  <a:pt x="0" y="85130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028700" y="691516"/>
            <a:ext cx="7193835" cy="1566544"/>
          </a:xfrm>
          <a:prstGeom prst="rect">
            <a:avLst/>
          </a:prstGeom>
        </p:spPr>
        <p:txBody>
          <a:bodyPr anchor="t" rtlCol="false" tIns="0" lIns="0" bIns="0" rIns="0">
            <a:spAutoFit/>
          </a:bodyPr>
          <a:lstStyle/>
          <a:p>
            <a:pPr algn="ctr">
              <a:lnSpc>
                <a:spcPts val="12880"/>
              </a:lnSpc>
            </a:pPr>
            <a:r>
              <a:rPr lang="en-US" sz="9200">
                <a:solidFill>
                  <a:srgbClr val="000000"/>
                </a:solidFill>
                <a:latin typeface="Canva Sans Bold"/>
              </a:rPr>
              <a:t>Explanation</a:t>
            </a:r>
          </a:p>
        </p:txBody>
      </p:sp>
      <p:sp>
        <p:nvSpPr>
          <p:cNvPr name="TextBox 4" id="4"/>
          <p:cNvSpPr txBox="true"/>
          <p:nvPr/>
        </p:nvSpPr>
        <p:spPr>
          <a:xfrm rot="0">
            <a:off x="571325" y="3099863"/>
            <a:ext cx="17145350" cy="5039422"/>
          </a:xfrm>
          <a:prstGeom prst="rect">
            <a:avLst/>
          </a:prstGeom>
        </p:spPr>
        <p:txBody>
          <a:bodyPr anchor="t" rtlCol="false" tIns="0" lIns="0" bIns="0" rIns="0">
            <a:spAutoFit/>
          </a:bodyPr>
          <a:lstStyle/>
          <a:p>
            <a:pPr algn="ctr">
              <a:lnSpc>
                <a:spcPts val="4462"/>
              </a:lnSpc>
            </a:pPr>
          </a:p>
          <a:p>
            <a:pPr algn="ctr">
              <a:lnSpc>
                <a:spcPts val="4462"/>
              </a:lnSpc>
              <a:spcBef>
                <a:spcPct val="0"/>
              </a:spcBef>
            </a:pPr>
            <a:r>
              <a:rPr lang="en-US" sz="3187">
                <a:solidFill>
                  <a:srgbClr val="000000"/>
                </a:solidFill>
                <a:latin typeface="Canva Sans"/>
              </a:rPr>
              <a:t>This Python script uses Twilio to send automated WhatsApp birthday messages. It starts by setting up Twilio credentials and initializing the Twilio client. The `send_birthday_message` function sends a personalized WhatsApp message. The `get_birthday_contacts` function is a placeholder for retrieving contacts with birthdays today. In the main function, today's date is obtained, and if there are birthday contacts, messages are sent using Twilio. The script is structured for standalone execution, ensuring the main logic runs when the script is launched. Replace placeholder functions with actual logic, and provide correct Twilio credentials before running.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DAF4JFGIDV0</dc:identifier>
  <dcterms:modified xsi:type="dcterms:W3CDTF">2011-08-01T06:04:30Z</dcterms:modified>
  <cp:revision>1</cp:revision>
  <dc:title>Blue White Creative Professional Modern Business Agency Pitch Deck Presentation Template</dc:title>
</cp:coreProperties>
</file>

<file path=docProps/thumbnail.jpeg>
</file>